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Helios" panose="020B0604020202020204" charset="0"/>
      <p:regular r:id="rId8"/>
    </p:embeddedFont>
    <p:embeddedFont>
      <p:font typeface="Klein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.wdp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.sv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hyperlink" Target="http://www.linkedin.com/in/pinakin-shah-63002235/" TargetMode="External"/><Relationship Id="rId4" Type="http://schemas.openxmlformats.org/officeDocument/2006/relationships/image" Target="../media/image35.svg"/><Relationship Id="rId9" Type="http://schemas.openxmlformats.org/officeDocument/2006/relationships/hyperlink" Target="mailto:1008vipa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761705" y="3872518"/>
            <a:ext cx="10497595" cy="3079250"/>
            <a:chOff x="-1" y="0"/>
            <a:chExt cx="13996792" cy="410566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996791" cy="2425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99"/>
                </a:lnSpc>
              </a:pPr>
              <a:r>
                <a:rPr lang="en-US" sz="11999" b="1" dirty="0">
                  <a:solidFill>
                    <a:srgbClr val="00000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Pinakin</a:t>
              </a:r>
              <a:r>
                <a:rPr lang="en-US" sz="11999" b="1" dirty="0">
                  <a:solidFill>
                    <a:srgbClr val="153969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SHAH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3398063"/>
              <a:ext cx="13581008" cy="707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dirty="0"/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95851EAB-41FC-7727-8EC8-E0900B78C55F}"/>
              </a:ext>
            </a:extLst>
          </p:cNvPr>
          <p:cNvSpPr/>
          <p:nvPr/>
        </p:nvSpPr>
        <p:spPr>
          <a:xfrm>
            <a:off x="11854584" y="2705100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2" y="0"/>
                </a:lnTo>
                <a:lnTo>
                  <a:pt x="3539192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DF2CEDD4-8F73-B20C-B8C9-A52A6E66596E}"/>
              </a:ext>
            </a:extLst>
          </p:cNvPr>
          <p:cNvSpPr/>
          <p:nvPr/>
        </p:nvSpPr>
        <p:spPr>
          <a:xfrm>
            <a:off x="7374404" y="9258300"/>
            <a:ext cx="3539193" cy="199127"/>
          </a:xfrm>
          <a:custGeom>
            <a:avLst/>
            <a:gdLst/>
            <a:ahLst/>
            <a:cxnLst/>
            <a:rect l="l" t="t" r="r" b="b"/>
            <a:pathLst>
              <a:path w="3539193" h="199127">
                <a:moveTo>
                  <a:pt x="0" y="0"/>
                </a:moveTo>
                <a:lnTo>
                  <a:pt x="3539192" y="0"/>
                </a:lnTo>
                <a:lnTo>
                  <a:pt x="3539192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6B0529D-4C11-01E9-AE5F-063E131F2A94}"/>
              </a:ext>
            </a:extLst>
          </p:cNvPr>
          <p:cNvSpPr/>
          <p:nvPr/>
        </p:nvSpPr>
        <p:spPr>
          <a:xfrm>
            <a:off x="14523081" y="6572512"/>
            <a:ext cx="5472439" cy="3066788"/>
          </a:xfrm>
          <a:custGeom>
            <a:avLst/>
            <a:gdLst/>
            <a:ahLst/>
            <a:cxnLst/>
            <a:rect l="l" t="t" r="r" b="b"/>
            <a:pathLst>
              <a:path w="5472439" h="3066788">
                <a:moveTo>
                  <a:pt x="0" y="0"/>
                </a:moveTo>
                <a:lnTo>
                  <a:pt x="5472438" y="0"/>
                </a:lnTo>
                <a:lnTo>
                  <a:pt x="5472438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37530F-B187-FF7E-5567-D4A9625E63F6}"/>
              </a:ext>
            </a:extLst>
          </p:cNvPr>
          <p:cNvGrpSpPr/>
          <p:nvPr/>
        </p:nvGrpSpPr>
        <p:grpSpPr>
          <a:xfrm>
            <a:off x="12344400" y="315692"/>
            <a:ext cx="5562598" cy="5311021"/>
            <a:chOff x="12192001" y="323850"/>
            <a:chExt cx="5882640" cy="5657850"/>
          </a:xfrm>
        </p:grpSpPr>
        <p:grpSp>
          <p:nvGrpSpPr>
            <p:cNvPr id="2" name="Group 2"/>
            <p:cNvGrpSpPr/>
            <p:nvPr/>
          </p:nvGrpSpPr>
          <p:grpSpPr>
            <a:xfrm>
              <a:off x="12192001" y="323850"/>
              <a:ext cx="5882640" cy="5657850"/>
              <a:chOff x="0" y="0"/>
              <a:chExt cx="6570929" cy="6570929"/>
            </a:xfrm>
          </p:grpSpPr>
          <p:sp>
            <p:nvSpPr>
              <p:cNvPr id="3" name="Freeform 3"/>
              <p:cNvSpPr/>
              <p:nvPr/>
            </p:nvSpPr>
            <p:spPr>
              <a:xfrm rot="-1200957">
                <a:off x="722458" y="722458"/>
                <a:ext cx="5126013" cy="5126013"/>
              </a:xfrm>
              <a:custGeom>
                <a:avLst/>
                <a:gdLst/>
                <a:ahLst/>
                <a:cxnLst/>
                <a:rect l="l" t="t" r="r" b="b"/>
                <a:pathLst>
                  <a:path w="5126013" h="5126013">
                    <a:moveTo>
                      <a:pt x="0" y="0"/>
                    </a:moveTo>
                    <a:lnTo>
                      <a:pt x="5126013" y="0"/>
                    </a:lnTo>
                    <a:lnTo>
                      <a:pt x="5126013" y="5126013"/>
                    </a:lnTo>
                    <a:lnTo>
                      <a:pt x="0" y="512601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alphaModFix amt="31000"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" name="Freeform 4"/>
              <p:cNvSpPr/>
              <p:nvPr/>
            </p:nvSpPr>
            <p:spPr>
              <a:xfrm>
                <a:off x="655561" y="655561"/>
                <a:ext cx="5126013" cy="5126013"/>
              </a:xfrm>
              <a:custGeom>
                <a:avLst/>
                <a:gdLst/>
                <a:ahLst/>
                <a:cxnLst/>
                <a:rect l="l" t="t" r="r" b="b"/>
                <a:pathLst>
                  <a:path w="5126013" h="5126013">
                    <a:moveTo>
                      <a:pt x="0" y="0"/>
                    </a:moveTo>
                    <a:lnTo>
                      <a:pt x="5126012" y="0"/>
                    </a:lnTo>
                    <a:lnTo>
                      <a:pt x="5126012" y="5126012"/>
                    </a:lnTo>
                    <a:lnTo>
                      <a:pt x="0" y="512601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3427905" y="1199410"/>
              <a:ext cx="3669553" cy="3647461"/>
              <a:chOff x="0" y="0"/>
              <a:chExt cx="6362700" cy="657566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" y="6350"/>
                <a:ext cx="6350013" cy="6562979"/>
              </a:xfrm>
              <a:custGeom>
                <a:avLst/>
                <a:gdLst/>
                <a:ahLst/>
                <a:cxnLst/>
                <a:rect l="l" t="t" r="r" b="b"/>
                <a:pathLst>
                  <a:path w="6350013" h="6562979">
                    <a:moveTo>
                      <a:pt x="6350000" y="5480583"/>
                    </a:moveTo>
                    <a:cubicBezTo>
                      <a:pt x="6350000" y="6078372"/>
                      <a:pt x="5865419" y="6562979"/>
                      <a:pt x="5267617" y="6562979"/>
                    </a:cubicBezTo>
                    <a:lnTo>
                      <a:pt x="1082383" y="6562979"/>
                    </a:lnTo>
                    <a:cubicBezTo>
                      <a:pt x="484594" y="6562979"/>
                      <a:pt x="0" y="6078385"/>
                      <a:pt x="0" y="5480583"/>
                    </a:cubicBezTo>
                    <a:lnTo>
                      <a:pt x="0" y="1082383"/>
                    </a:lnTo>
                    <a:cubicBezTo>
                      <a:pt x="0" y="484594"/>
                      <a:pt x="484581" y="0"/>
                      <a:pt x="1082383" y="0"/>
                    </a:cubicBezTo>
                    <a:lnTo>
                      <a:pt x="5267630" y="0"/>
                    </a:lnTo>
                    <a:cubicBezTo>
                      <a:pt x="5865419" y="0"/>
                      <a:pt x="6350013" y="484594"/>
                      <a:pt x="6350013" y="1082383"/>
                    </a:cubicBezTo>
                    <a:lnTo>
                      <a:pt x="6350013" y="548058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676" r="-1676"/>
                </a:stretch>
              </a:blip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533401" y="670679"/>
            <a:ext cx="17541240" cy="8920081"/>
            <a:chOff x="25401" y="-743671"/>
            <a:chExt cx="23388320" cy="11893440"/>
          </a:xfrm>
        </p:grpSpPr>
        <p:sp>
          <p:nvSpPr>
            <p:cNvPr id="8" name="TextBox 8"/>
            <p:cNvSpPr txBox="1"/>
            <p:nvPr/>
          </p:nvSpPr>
          <p:spPr>
            <a:xfrm>
              <a:off x="401321" y="-743671"/>
              <a:ext cx="23012400" cy="1526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07"/>
                </a:lnSpc>
              </a:pPr>
              <a:r>
                <a:rPr lang="en-US" sz="7005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		Professional </a:t>
              </a:r>
              <a:r>
                <a:rPr lang="en-US" sz="7005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Overview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401" y="1385814"/>
              <a:ext cx="16459200" cy="9763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91413" lvl="1" indent="-345707" algn="l">
                <a:lnSpc>
                  <a:spcPts val="4803"/>
                </a:lnSpc>
                <a:buFont typeface="Arial"/>
                <a:buChar char="•"/>
              </a:pPr>
              <a:r>
                <a:rPr lang="en-US" sz="3202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Transforming microbiological excellence in Global pharmaceutical, medical device and consumer healthcare industries for last 30 years.</a:t>
              </a:r>
            </a:p>
            <a:p>
              <a:pPr algn="l">
                <a:lnSpc>
                  <a:spcPts val="4803"/>
                </a:lnSpc>
              </a:pPr>
              <a:endParaRPr lang="en-US" sz="3202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691413" lvl="1" indent="-345707" algn="l">
                <a:lnSpc>
                  <a:spcPts val="4803"/>
                </a:lnSpc>
                <a:buFont typeface="Arial"/>
                <a:buChar char="•"/>
              </a:pPr>
              <a:r>
                <a:rPr lang="en-US" sz="3202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Microbiologist by qualification with Certificate in Management Development Program from AIM (Manila).</a:t>
              </a:r>
            </a:p>
            <a:p>
              <a:pPr algn="l">
                <a:lnSpc>
                  <a:spcPts val="4803"/>
                </a:lnSpc>
              </a:pPr>
              <a:endParaRPr lang="en-US" sz="3202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691413" lvl="1" indent="-345707" algn="l">
                <a:lnSpc>
                  <a:spcPts val="4803"/>
                </a:lnSpc>
                <a:buFont typeface="Arial"/>
                <a:buChar char="•"/>
              </a:pPr>
              <a:r>
                <a:rPr lang="en-US" sz="3202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Certified Greenbelt in Process Excellence Six Sigma.</a:t>
              </a:r>
            </a:p>
            <a:p>
              <a:pPr algn="l">
                <a:lnSpc>
                  <a:spcPts val="4803"/>
                </a:lnSpc>
              </a:pPr>
              <a:endParaRPr lang="en-US" sz="3202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  <a:p>
              <a:pPr marL="691413" lvl="1" indent="-345707" algn="l">
                <a:lnSpc>
                  <a:spcPts val="4803"/>
                </a:lnSpc>
                <a:buFont typeface="Arial"/>
                <a:buChar char="•"/>
              </a:pPr>
              <a:r>
                <a:rPr lang="en-US" sz="3202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Extensive experience in Quality and R&amp;D Microbiology of Johnson &amp; Johnson Pvt Ltd and </a:t>
              </a:r>
              <a:r>
                <a:rPr lang="en-US" sz="3202" dirty="0" err="1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Kenvue,driving</a:t>
              </a:r>
              <a:r>
                <a:rPr lang="en-US" sz="3202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strategic impact and operational excellence at Global level.</a:t>
              </a:r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423B894D-FB17-8188-203B-01C1D5C11301}"/>
              </a:ext>
            </a:extLst>
          </p:cNvPr>
          <p:cNvSpPr/>
          <p:nvPr/>
        </p:nvSpPr>
        <p:spPr>
          <a:xfrm>
            <a:off x="13516528" y="5298292"/>
            <a:ext cx="2245826" cy="4370643"/>
          </a:xfrm>
          <a:custGeom>
            <a:avLst/>
            <a:gdLst/>
            <a:ahLst/>
            <a:cxnLst/>
            <a:rect l="l" t="t" r="r" b="b"/>
            <a:pathLst>
              <a:path w="2245826" h="4370643">
                <a:moveTo>
                  <a:pt x="0" y="0"/>
                </a:moveTo>
                <a:lnTo>
                  <a:pt x="2245826" y="0"/>
                </a:lnTo>
                <a:lnTo>
                  <a:pt x="2245826" y="4370643"/>
                </a:lnTo>
                <a:lnTo>
                  <a:pt x="0" y="4370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EE68CC6-13D0-ECF5-80B1-0585F825BB1D}"/>
              </a:ext>
            </a:extLst>
          </p:cNvPr>
          <p:cNvSpPr/>
          <p:nvPr/>
        </p:nvSpPr>
        <p:spPr>
          <a:xfrm rot="1302994">
            <a:off x="15972281" y="5749064"/>
            <a:ext cx="1486135" cy="1419750"/>
          </a:xfrm>
          <a:custGeom>
            <a:avLst/>
            <a:gdLst/>
            <a:ahLst/>
            <a:cxnLst/>
            <a:rect l="l" t="t" r="r" b="b"/>
            <a:pathLst>
              <a:path w="2338132" h="1916465">
                <a:moveTo>
                  <a:pt x="0" y="0"/>
                </a:moveTo>
                <a:lnTo>
                  <a:pt x="2338132" y="0"/>
                </a:lnTo>
                <a:lnTo>
                  <a:pt x="2338132" y="1916465"/>
                </a:lnTo>
                <a:lnTo>
                  <a:pt x="0" y="1916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9600889C-AA2E-D7BB-604C-8F8C25902CD4}"/>
              </a:ext>
            </a:extLst>
          </p:cNvPr>
          <p:cNvSpPr/>
          <p:nvPr/>
        </p:nvSpPr>
        <p:spPr>
          <a:xfrm>
            <a:off x="0" y="0"/>
            <a:ext cx="2667000" cy="1908521"/>
          </a:xfrm>
          <a:custGeom>
            <a:avLst/>
            <a:gdLst/>
            <a:ahLst/>
            <a:cxnLst/>
            <a:rect l="l" t="t" r="r" b="b"/>
            <a:pathLst>
              <a:path w="4165775" h="2689192">
                <a:moveTo>
                  <a:pt x="0" y="0"/>
                </a:moveTo>
                <a:lnTo>
                  <a:pt x="4165775" y="0"/>
                </a:lnTo>
                <a:lnTo>
                  <a:pt x="4165775" y="2689192"/>
                </a:lnTo>
                <a:lnTo>
                  <a:pt x="0" y="2689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505" t="-19922" r="-6714" b="-22607"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47E3EF96-07C8-CF6F-F1A8-2480EEC4C7A6}"/>
              </a:ext>
            </a:extLst>
          </p:cNvPr>
          <p:cNvSpPr/>
          <p:nvPr/>
        </p:nvSpPr>
        <p:spPr>
          <a:xfrm rot="19684731">
            <a:off x="5638053" y="5118381"/>
            <a:ext cx="1193348" cy="1432351"/>
          </a:xfrm>
          <a:custGeom>
            <a:avLst/>
            <a:gdLst/>
            <a:ahLst/>
            <a:cxnLst/>
            <a:rect l="l" t="t" r="r" b="b"/>
            <a:pathLst>
              <a:path w="2892114" h="3358958">
                <a:moveTo>
                  <a:pt x="0" y="0"/>
                </a:moveTo>
                <a:lnTo>
                  <a:pt x="2892114" y="0"/>
                </a:lnTo>
                <a:lnTo>
                  <a:pt x="2892114" y="3358958"/>
                </a:lnTo>
                <a:lnTo>
                  <a:pt x="0" y="3358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4342627" y="2670483"/>
            <a:ext cx="3324931" cy="2820712"/>
            <a:chOff x="-219762" y="0"/>
            <a:chExt cx="3667008" cy="3760949"/>
          </a:xfrm>
        </p:grpSpPr>
        <p:sp>
          <p:nvSpPr>
            <p:cNvPr id="3" name="Freeform 3"/>
            <p:cNvSpPr/>
            <p:nvPr/>
          </p:nvSpPr>
          <p:spPr>
            <a:xfrm>
              <a:off x="-156576" y="0"/>
              <a:ext cx="3603822" cy="3760949"/>
            </a:xfrm>
            <a:custGeom>
              <a:avLst/>
              <a:gdLst/>
              <a:ahLst/>
              <a:cxnLst/>
              <a:rect l="l" t="t" r="r" b="b"/>
              <a:pathLst>
                <a:path w="3760949" h="3760949">
                  <a:moveTo>
                    <a:pt x="0" y="0"/>
                  </a:moveTo>
                  <a:lnTo>
                    <a:pt x="3760949" y="0"/>
                  </a:lnTo>
                  <a:lnTo>
                    <a:pt x="3760949" y="3760949"/>
                  </a:lnTo>
                  <a:lnTo>
                    <a:pt x="0" y="3760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-219762" y="335289"/>
              <a:ext cx="3667006" cy="3090371"/>
              <a:chOff x="-145984" y="0"/>
              <a:chExt cx="964461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0249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65278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652780"/>
                    </a:lnTo>
                    <a:lnTo>
                      <a:pt x="160020" y="812800"/>
                    </a:lnTo>
                    <a:lnTo>
                      <a:pt x="652780" y="812800"/>
                    </a:lnTo>
                    <a:lnTo>
                      <a:pt x="812800" y="652780"/>
                    </a:lnTo>
                    <a:lnTo>
                      <a:pt x="812800" y="160020"/>
                    </a:lnTo>
                    <a:lnTo>
                      <a:pt x="652780" y="0"/>
                    </a:ln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-145984" y="6350"/>
                <a:ext cx="964461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/>
                <a:r>
                  <a:rPr lang="en-US" sz="3000" b="1" dirty="0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Risk Assessments</a:t>
                </a: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7944345" y="2670483"/>
            <a:ext cx="2820712" cy="2820712"/>
            <a:chOff x="-401748" y="0"/>
            <a:chExt cx="3760949" cy="3760949"/>
          </a:xfrm>
        </p:grpSpPr>
        <p:sp>
          <p:nvSpPr>
            <p:cNvPr id="8" name="Freeform 8"/>
            <p:cNvSpPr/>
            <p:nvPr/>
          </p:nvSpPr>
          <p:spPr>
            <a:xfrm>
              <a:off x="-401748" y="0"/>
              <a:ext cx="3760949" cy="3760949"/>
            </a:xfrm>
            <a:custGeom>
              <a:avLst/>
              <a:gdLst/>
              <a:ahLst/>
              <a:cxnLst/>
              <a:rect l="l" t="t" r="r" b="b"/>
              <a:pathLst>
                <a:path w="3760949" h="3760949">
                  <a:moveTo>
                    <a:pt x="0" y="0"/>
                  </a:moveTo>
                  <a:lnTo>
                    <a:pt x="3760949" y="0"/>
                  </a:lnTo>
                  <a:lnTo>
                    <a:pt x="3760949" y="3760949"/>
                  </a:lnTo>
                  <a:lnTo>
                    <a:pt x="0" y="3760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-66459" y="335289"/>
              <a:ext cx="3090371" cy="3090371"/>
              <a:chOff x="-105664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05664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65278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652780"/>
                    </a:lnTo>
                    <a:lnTo>
                      <a:pt x="160020" y="812800"/>
                    </a:lnTo>
                    <a:lnTo>
                      <a:pt x="652780" y="812800"/>
                    </a:lnTo>
                    <a:lnTo>
                      <a:pt x="812800" y="652780"/>
                    </a:lnTo>
                    <a:lnTo>
                      <a:pt x="812800" y="160020"/>
                    </a:lnTo>
                    <a:lnTo>
                      <a:pt x="652780" y="0"/>
                    </a:ln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-42164" y="6350"/>
                <a:ext cx="685800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b="1" dirty="0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Audits</a:t>
                </a:r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0994839" y="2670483"/>
            <a:ext cx="3580805" cy="2820712"/>
            <a:chOff x="-87306" y="0"/>
            <a:chExt cx="4268951" cy="3760949"/>
          </a:xfrm>
        </p:grpSpPr>
        <p:sp>
          <p:nvSpPr>
            <p:cNvPr id="13" name="Freeform 13"/>
            <p:cNvSpPr/>
            <p:nvPr/>
          </p:nvSpPr>
          <p:spPr>
            <a:xfrm>
              <a:off x="-84762" y="0"/>
              <a:ext cx="4194223" cy="3760949"/>
            </a:xfrm>
            <a:custGeom>
              <a:avLst/>
              <a:gdLst/>
              <a:ahLst/>
              <a:cxnLst/>
              <a:rect l="l" t="t" r="r" b="b"/>
              <a:pathLst>
                <a:path w="3760949" h="3760949">
                  <a:moveTo>
                    <a:pt x="0" y="0"/>
                  </a:moveTo>
                  <a:lnTo>
                    <a:pt x="3760949" y="0"/>
                  </a:lnTo>
                  <a:lnTo>
                    <a:pt x="3760949" y="3760949"/>
                  </a:lnTo>
                  <a:lnTo>
                    <a:pt x="0" y="3760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-87306" y="335289"/>
              <a:ext cx="4268951" cy="3090371"/>
              <a:chOff x="-111147" y="0"/>
              <a:chExt cx="1122779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22293" y="0"/>
                <a:ext cx="91080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65278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652780"/>
                    </a:lnTo>
                    <a:lnTo>
                      <a:pt x="160020" y="812800"/>
                    </a:lnTo>
                    <a:lnTo>
                      <a:pt x="652780" y="812800"/>
                    </a:lnTo>
                    <a:lnTo>
                      <a:pt x="812800" y="652780"/>
                    </a:lnTo>
                    <a:lnTo>
                      <a:pt x="812800" y="160020"/>
                    </a:lnTo>
                    <a:lnTo>
                      <a:pt x="652780" y="0"/>
                    </a:ln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-111147" y="15875"/>
                <a:ext cx="1122779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r>
                  <a:rPr lang="en-US" sz="3000" b="1" dirty="0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Failure</a:t>
                </a:r>
              </a:p>
              <a:p>
                <a:pPr algn="ctr">
                  <a:lnSpc>
                    <a:spcPts val="2799"/>
                  </a:lnSpc>
                </a:pPr>
                <a:r>
                  <a:rPr lang="en-US" sz="3000" b="1" dirty="0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Investigations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EFE975-B465-5F3D-2D1F-C1304E23EEAD}"/>
              </a:ext>
            </a:extLst>
          </p:cNvPr>
          <p:cNvGrpSpPr/>
          <p:nvPr/>
        </p:nvGrpSpPr>
        <p:grpSpPr>
          <a:xfrm>
            <a:off x="14731672" y="2670483"/>
            <a:ext cx="2820712" cy="2820712"/>
            <a:chOff x="14570752" y="2670483"/>
            <a:chExt cx="2820712" cy="2820712"/>
          </a:xfrm>
        </p:grpSpPr>
        <p:sp>
          <p:nvSpPr>
            <p:cNvPr id="17" name="Freeform 17"/>
            <p:cNvSpPr/>
            <p:nvPr/>
          </p:nvSpPr>
          <p:spPr>
            <a:xfrm>
              <a:off x="14570752" y="2670483"/>
              <a:ext cx="2820712" cy="2820712"/>
            </a:xfrm>
            <a:custGeom>
              <a:avLst/>
              <a:gdLst/>
              <a:ahLst/>
              <a:cxnLst/>
              <a:rect l="l" t="t" r="r" b="b"/>
              <a:pathLst>
                <a:path w="2820712" h="2820712">
                  <a:moveTo>
                    <a:pt x="0" y="0"/>
                  </a:moveTo>
                  <a:lnTo>
                    <a:pt x="2820712" y="0"/>
                  </a:lnTo>
                  <a:lnTo>
                    <a:pt x="2820712" y="2820712"/>
                  </a:lnTo>
                  <a:lnTo>
                    <a:pt x="0" y="2820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>
              <a:off x="14822219" y="2921950"/>
              <a:ext cx="2317778" cy="2317778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65278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652780"/>
                    </a:lnTo>
                    <a:lnTo>
                      <a:pt x="160020" y="812800"/>
                    </a:lnTo>
                    <a:lnTo>
                      <a:pt x="652780" y="812800"/>
                    </a:lnTo>
                    <a:lnTo>
                      <a:pt x="812800" y="652780"/>
                    </a:lnTo>
                    <a:lnTo>
                      <a:pt x="812800" y="160020"/>
                    </a:lnTo>
                    <a:lnTo>
                      <a:pt x="652780" y="0"/>
                    </a:ln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63500" y="6350"/>
                <a:ext cx="685800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b="1" dirty="0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Claims &amp; Demos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2619223" y="1027112"/>
            <a:ext cx="13049553" cy="1789453"/>
            <a:chOff x="0" y="0"/>
            <a:chExt cx="17399404" cy="238593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76200"/>
              <a:ext cx="17399404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Core </a:t>
              </a: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Competencies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45432" y="1678335"/>
              <a:ext cx="1570854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76109" y="6504002"/>
            <a:ext cx="3010259" cy="3446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Proven track record in implementing </a:t>
            </a:r>
            <a:r>
              <a:rPr lang="en-US" sz="2400" b="1" u="sng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end to end microbiological excellence (Quality and R&amp;D)</a:t>
            </a:r>
            <a:r>
              <a:rPr lang="en-US" sz="24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and releasing robust quality products </a:t>
            </a:r>
            <a:r>
              <a:rPr lang="en-US" sz="2400" b="1" u="sng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rapidly </a:t>
            </a:r>
            <a:r>
              <a:rPr lang="en-US" sz="24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to the markets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17642" y="6605923"/>
            <a:ext cx="2622638" cy="2574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Expertise in microbiology </a:t>
            </a:r>
            <a:r>
              <a:rPr lang="en-US" sz="2399" b="1" u="sng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risk assessment of formulations and raw materials </a:t>
            </a:r>
            <a:r>
              <a:rPr lang="en-US" sz="2399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with remediation plans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68414" y="6494335"/>
            <a:ext cx="3518123" cy="388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Conducting </a:t>
            </a:r>
            <a:r>
              <a:rPr lang="en-US" sz="2399" b="1" u="sng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GMP audits for Microbiology </a:t>
            </a:r>
            <a:r>
              <a:rPr lang="en-US" sz="2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labs and manufacturing areas. </a:t>
            </a:r>
          </a:p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Preparing lab facilities and teams for </a:t>
            </a:r>
            <a:r>
              <a:rPr lang="en-US" sz="2399" b="1" u="sng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Regulatory and Quality Compliance audits/inspection</a:t>
            </a:r>
            <a:r>
              <a:rPr lang="en-US" sz="2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399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868905" y="6439297"/>
            <a:ext cx="2594564" cy="301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Marketed Product </a:t>
            </a:r>
            <a:r>
              <a:rPr lang="en-US" sz="2399" b="1" u="sng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failure investigations</a:t>
            </a:r>
            <a:r>
              <a:rPr lang="en-US" sz="2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, CAPA and risk assessment for </a:t>
            </a:r>
            <a:r>
              <a:rPr lang="en-US" sz="2399" b="1" u="sng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Objectionable organisms</a:t>
            </a:r>
            <a:r>
              <a:rPr lang="en-US" sz="2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142092" y="6439556"/>
            <a:ext cx="2594564" cy="213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Creating and supporting </a:t>
            </a:r>
            <a:r>
              <a:rPr lang="en-US" sz="2399" b="1" u="sng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new microbiological claims </a:t>
            </a:r>
            <a:r>
              <a:rPr lang="en-US" sz="23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on the products</a:t>
            </a:r>
          </a:p>
        </p:txBody>
      </p:sp>
      <p:sp>
        <p:nvSpPr>
          <p:cNvPr id="40" name="Freeform 4">
            <a:extLst>
              <a:ext uri="{FF2B5EF4-FFF2-40B4-BE49-F238E27FC236}">
                <a16:creationId xmlns:a16="http://schemas.microsoft.com/office/drawing/2014/main" id="{566C90DB-E27E-22F5-C8DC-309E7D1B6B8C}"/>
              </a:ext>
            </a:extLst>
          </p:cNvPr>
          <p:cNvSpPr/>
          <p:nvPr/>
        </p:nvSpPr>
        <p:spPr>
          <a:xfrm>
            <a:off x="8785970" y="4615048"/>
            <a:ext cx="1920836" cy="1581447"/>
          </a:xfrm>
          <a:custGeom>
            <a:avLst/>
            <a:gdLst/>
            <a:ahLst/>
            <a:cxnLst/>
            <a:rect l="l" t="t" r="r" b="b"/>
            <a:pathLst>
              <a:path w="4543159" h="4526638">
                <a:moveTo>
                  <a:pt x="0" y="0"/>
                </a:moveTo>
                <a:lnTo>
                  <a:pt x="4543159" y="0"/>
                </a:lnTo>
                <a:lnTo>
                  <a:pt x="4543159" y="4526638"/>
                </a:lnTo>
                <a:lnTo>
                  <a:pt x="0" y="452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2">
            <a:extLst>
              <a:ext uri="{FF2B5EF4-FFF2-40B4-BE49-F238E27FC236}">
                <a16:creationId xmlns:a16="http://schemas.microsoft.com/office/drawing/2014/main" id="{0DE19682-172A-6D26-A939-69D528C6BB18}"/>
              </a:ext>
            </a:extLst>
          </p:cNvPr>
          <p:cNvSpPr/>
          <p:nvPr/>
        </p:nvSpPr>
        <p:spPr>
          <a:xfrm rot="461014">
            <a:off x="12587693" y="4762563"/>
            <a:ext cx="1469308" cy="1301930"/>
          </a:xfrm>
          <a:custGeom>
            <a:avLst/>
            <a:gdLst/>
            <a:ahLst/>
            <a:cxnLst/>
            <a:rect l="l" t="t" r="r" b="b"/>
            <a:pathLst>
              <a:path w="6606533" h="5393334">
                <a:moveTo>
                  <a:pt x="0" y="0"/>
                </a:moveTo>
                <a:lnTo>
                  <a:pt x="6606534" y="0"/>
                </a:lnTo>
                <a:lnTo>
                  <a:pt x="6606534" y="5393334"/>
                </a:lnTo>
                <a:lnTo>
                  <a:pt x="0" y="5393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8A30875-B1AF-A4F1-0933-428BFF910A51}"/>
              </a:ext>
            </a:extLst>
          </p:cNvPr>
          <p:cNvGrpSpPr/>
          <p:nvPr/>
        </p:nvGrpSpPr>
        <p:grpSpPr>
          <a:xfrm>
            <a:off x="838200" y="2670483"/>
            <a:ext cx="3229032" cy="3521466"/>
            <a:chOff x="1103121" y="2670483"/>
            <a:chExt cx="3229032" cy="3521466"/>
          </a:xfrm>
        </p:grpSpPr>
        <p:sp>
          <p:nvSpPr>
            <p:cNvPr id="21" name="Freeform 21"/>
            <p:cNvSpPr/>
            <p:nvPr/>
          </p:nvSpPr>
          <p:spPr>
            <a:xfrm>
              <a:off x="1341031" y="2670483"/>
              <a:ext cx="2820712" cy="2820712"/>
            </a:xfrm>
            <a:custGeom>
              <a:avLst/>
              <a:gdLst/>
              <a:ahLst/>
              <a:cxnLst/>
              <a:rect l="l" t="t" r="r" b="b"/>
              <a:pathLst>
                <a:path w="2820712" h="2820712">
                  <a:moveTo>
                    <a:pt x="0" y="0"/>
                  </a:moveTo>
                  <a:lnTo>
                    <a:pt x="2820712" y="0"/>
                  </a:lnTo>
                  <a:lnTo>
                    <a:pt x="2820712" y="2820712"/>
                  </a:lnTo>
                  <a:lnTo>
                    <a:pt x="0" y="2820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1103121" y="2921950"/>
              <a:ext cx="3229032" cy="2317778"/>
              <a:chOff x="-171615" y="0"/>
              <a:chExt cx="1132359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652780" y="0"/>
                    </a:moveTo>
                    <a:lnTo>
                      <a:pt x="160020" y="0"/>
                    </a:lnTo>
                    <a:lnTo>
                      <a:pt x="0" y="160020"/>
                    </a:lnTo>
                    <a:lnTo>
                      <a:pt x="0" y="652780"/>
                    </a:lnTo>
                    <a:lnTo>
                      <a:pt x="160020" y="812800"/>
                    </a:lnTo>
                    <a:lnTo>
                      <a:pt x="652780" y="812800"/>
                    </a:lnTo>
                    <a:lnTo>
                      <a:pt x="812800" y="652780"/>
                    </a:lnTo>
                    <a:lnTo>
                      <a:pt x="812800" y="160020"/>
                    </a:lnTo>
                    <a:lnTo>
                      <a:pt x="652780" y="0"/>
                    </a:lnTo>
                    <a:close/>
                  </a:path>
                </a:pathLst>
              </a:custGeom>
              <a:solidFill>
                <a:srgbClr val="15396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-171615" y="32074"/>
                <a:ext cx="1132359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3000" b="1" dirty="0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Micro bio.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3000" b="1" dirty="0">
                    <a:solidFill>
                      <a:srgbClr val="FFFFFF"/>
                    </a:solidFill>
                    <a:latin typeface="Klein Bold"/>
                    <a:ea typeface="Klein Bold"/>
                    <a:cs typeface="Klein Bold"/>
                    <a:sym typeface="Klein Bold"/>
                  </a:rPr>
                  <a:t>Expertise</a:t>
                </a:r>
              </a:p>
            </p:txBody>
          </p:sp>
        </p:grp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AFB0EAC6-7F00-1D92-4C08-DA32EB8A8CE7}"/>
                </a:ext>
              </a:extLst>
            </p:cNvPr>
            <p:cNvSpPr/>
            <p:nvPr/>
          </p:nvSpPr>
          <p:spPr>
            <a:xfrm rot="21204693">
              <a:off x="2433762" y="4525425"/>
              <a:ext cx="1666524" cy="1666524"/>
            </a:xfrm>
            <a:custGeom>
              <a:avLst/>
              <a:gdLst/>
              <a:ahLst/>
              <a:cxnLst/>
              <a:rect l="l" t="t" r="r" b="b"/>
              <a:pathLst>
                <a:path w="1666524" h="1666524">
                  <a:moveTo>
                    <a:pt x="0" y="0"/>
                  </a:moveTo>
                  <a:lnTo>
                    <a:pt x="1666524" y="0"/>
                  </a:lnTo>
                  <a:lnTo>
                    <a:pt x="1666524" y="1666524"/>
                  </a:lnTo>
                  <a:lnTo>
                    <a:pt x="0" y="1666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AAA7219-8147-8BB1-09AC-4A81413B3C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609" b="99457" l="3226" r="98618">
                        <a14:foregroundMark x1="40092" y1="39674" x2="16129" y2="62500"/>
                        <a14:foregroundMark x1="16129" y1="62500" x2="61290" y2="67935"/>
                        <a14:foregroundMark x1="61290" y1="67935" x2="88940" y2="85870"/>
                        <a14:foregroundMark x1="49770" y1="28261" x2="61751" y2="44565"/>
                        <a14:foregroundMark x1="47926" y1="40761" x2="63594" y2="45652"/>
                        <a14:foregroundMark x1="41014" y1="25000" x2="67281" y2="21739"/>
                        <a14:foregroundMark x1="48848" y1="14674" x2="19355" y2="47283"/>
                        <a14:foregroundMark x1="19355" y1="47283" x2="34562" y2="84783"/>
                        <a14:foregroundMark x1="34562" y1="84783" x2="74194" y2="92391"/>
                        <a14:foregroundMark x1="74194" y1="92391" x2="98618" y2="79891"/>
                        <a14:foregroundMark x1="46083" y1="7609" x2="95392" y2="28804"/>
                        <a14:foregroundMark x1="95392" y1="28804" x2="76037" y2="73913"/>
                        <a14:foregroundMark x1="76037" y1="73913" x2="28111" y2="86413"/>
                        <a14:foregroundMark x1="28111" y1="86413" x2="97696" y2="90217"/>
                        <a14:foregroundMark x1="53917" y1="33152" x2="95392" y2="50543"/>
                        <a14:foregroundMark x1="95392" y1="50543" x2="94470" y2="46739"/>
                        <a14:foregroundMark x1="33180" y1="53804" x2="3226" y2="68478"/>
                        <a14:foregroundMark x1="10138" y1="79891" x2="96774" y2="93478"/>
                        <a14:foregroundMark x1="4147" y1="83152" x2="22581" y2="94565"/>
                        <a14:foregroundMark x1="5069" y1="90217" x2="49770" y2="99457"/>
                        <a14:foregroundMark x1="46083" y1="59239" x2="59447" y2="64130"/>
                        <a14:foregroundMark x1="34562" y1="53804" x2="56682" y2="50000"/>
                        <a14:foregroundMark x1="34101" y1="51087" x2="34101" y2="51087"/>
                        <a14:foregroundMark x1="37327" y1="50000" x2="81567" y2="33152"/>
                        <a14:foregroundMark x1="81567" y1="33152" x2="98618" y2="48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2198" y="4653790"/>
            <a:ext cx="1630187" cy="13822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92142"/>
            <a:ext cx="18288000" cy="3502903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7112"/>
            <a:ext cx="12063594" cy="1789453"/>
            <a:chOff x="0" y="0"/>
            <a:chExt cx="16084792" cy="2385937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16084792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Key Achievements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78335"/>
              <a:ext cx="1452168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2297" y="3011691"/>
            <a:ext cx="11699271" cy="6859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 algn="just">
              <a:lnSpc>
                <a:spcPts val="45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Deployed </a:t>
            </a:r>
            <a:r>
              <a:rPr lang="en-US" sz="2400" u="sng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Rapid microbiology methods for product release </a:t>
            </a: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and led Global projects on Innovation and Simplification (Sterilization elimination, optimization of stability, product preservation </a:t>
            </a:r>
            <a:r>
              <a:rPr lang="en-US" sz="2400" dirty="0" err="1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etc</a:t>
            </a: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).</a:t>
            </a:r>
          </a:p>
          <a:p>
            <a:pPr marL="647702" lvl="1" indent="-323851" algn="just">
              <a:lnSpc>
                <a:spcPts val="45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Instrumental in developing comprehensive </a:t>
            </a:r>
            <a:r>
              <a:rPr lang="en-US" sz="2400" u="sng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risk level based assessment Programs/models for Formulations and Raw materials</a:t>
            </a: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.</a:t>
            </a:r>
          </a:p>
          <a:p>
            <a:pPr marL="647702" lvl="1" indent="-323851" algn="just">
              <a:lnSpc>
                <a:spcPts val="45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Led three consecutive successful certification/accreditation of Microbiology laboratory for </a:t>
            </a:r>
            <a:r>
              <a:rPr lang="en-US" sz="2400" u="sng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US FDA (with Zero 483 Observation)</a:t>
            </a: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.Conducted microbiological GMP audits for </a:t>
            </a:r>
            <a:r>
              <a:rPr lang="en-US" sz="2400" dirty="0" err="1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mfg</a:t>
            </a: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sites, laboratories and suppliers.</a:t>
            </a:r>
          </a:p>
          <a:p>
            <a:pPr marL="647702" lvl="1" indent="-323851" algn="just">
              <a:lnSpc>
                <a:spcPts val="45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Investigated and </a:t>
            </a:r>
            <a:r>
              <a:rPr lang="en-US" sz="2400" u="sng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identified correct root causes for complex failures/contamination issues </a:t>
            </a: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in manufacturing sites of APAC region.</a:t>
            </a:r>
          </a:p>
          <a:p>
            <a:pPr marL="647702" lvl="1" indent="-323851" algn="just">
              <a:lnSpc>
                <a:spcPts val="4500"/>
              </a:lnSpc>
              <a:buFont typeface="Arial"/>
              <a:buChar char="•"/>
            </a:pPr>
            <a:r>
              <a:rPr lang="en-US" sz="2400" u="sng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Developed and supported multiple claims and demos </a:t>
            </a:r>
            <a:r>
              <a:rPr lang="en-US" sz="2400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for consumer cosmetic brands.</a:t>
            </a:r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8930B429-44F7-667B-212F-78E06CC07899}"/>
              </a:ext>
            </a:extLst>
          </p:cNvPr>
          <p:cNvSpPr/>
          <p:nvPr/>
        </p:nvSpPr>
        <p:spPr>
          <a:xfrm>
            <a:off x="10342595" y="630997"/>
            <a:ext cx="1053894" cy="1292088"/>
          </a:xfrm>
          <a:custGeom>
            <a:avLst/>
            <a:gdLst/>
            <a:ahLst/>
            <a:cxnLst/>
            <a:rect l="l" t="t" r="r" b="b"/>
            <a:pathLst>
              <a:path w="1663494" h="1666524">
                <a:moveTo>
                  <a:pt x="0" y="0"/>
                </a:moveTo>
                <a:lnTo>
                  <a:pt x="1663494" y="0"/>
                </a:lnTo>
                <a:lnTo>
                  <a:pt x="1663494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F2A68A9A-909F-C9DA-DB78-782C72464A22}"/>
              </a:ext>
            </a:extLst>
          </p:cNvPr>
          <p:cNvSpPr/>
          <p:nvPr/>
        </p:nvSpPr>
        <p:spPr>
          <a:xfrm rot="654407">
            <a:off x="14538455" y="415686"/>
            <a:ext cx="905838" cy="1108550"/>
          </a:xfrm>
          <a:custGeom>
            <a:avLst/>
            <a:gdLst/>
            <a:ahLst/>
            <a:cxnLst/>
            <a:rect l="l" t="t" r="r" b="b"/>
            <a:pathLst>
              <a:path w="1429798" h="1429798">
                <a:moveTo>
                  <a:pt x="0" y="0"/>
                </a:moveTo>
                <a:lnTo>
                  <a:pt x="1429798" y="0"/>
                </a:lnTo>
                <a:lnTo>
                  <a:pt x="1429798" y="1429798"/>
                </a:lnTo>
                <a:lnTo>
                  <a:pt x="0" y="1429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84AE9CBB-3484-03D9-3E5F-2E0BF9502B0B}"/>
              </a:ext>
            </a:extLst>
          </p:cNvPr>
          <p:cNvSpPr/>
          <p:nvPr/>
        </p:nvSpPr>
        <p:spPr>
          <a:xfrm rot="-843244">
            <a:off x="12380876" y="1323282"/>
            <a:ext cx="1059667" cy="1277941"/>
          </a:xfrm>
          <a:custGeom>
            <a:avLst/>
            <a:gdLst/>
            <a:ahLst/>
            <a:cxnLst/>
            <a:rect l="l" t="t" r="r" b="b"/>
            <a:pathLst>
              <a:path w="1672606" h="1648277">
                <a:moveTo>
                  <a:pt x="0" y="0"/>
                </a:moveTo>
                <a:lnTo>
                  <a:pt x="1672606" y="0"/>
                </a:lnTo>
                <a:lnTo>
                  <a:pt x="1672606" y="1648278"/>
                </a:lnTo>
                <a:lnTo>
                  <a:pt x="0" y="16482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7B95A048-6B96-469A-5BD9-147368CBB090}"/>
              </a:ext>
            </a:extLst>
          </p:cNvPr>
          <p:cNvSpPr/>
          <p:nvPr/>
        </p:nvSpPr>
        <p:spPr>
          <a:xfrm>
            <a:off x="16590159" y="1774580"/>
            <a:ext cx="1338281" cy="632313"/>
          </a:xfrm>
          <a:custGeom>
            <a:avLst/>
            <a:gdLst/>
            <a:ahLst/>
            <a:cxnLst/>
            <a:rect l="l" t="t" r="r" b="b"/>
            <a:pathLst>
              <a:path w="2096633" h="892022">
                <a:moveTo>
                  <a:pt x="0" y="0"/>
                </a:moveTo>
                <a:lnTo>
                  <a:pt x="2096633" y="0"/>
                </a:lnTo>
                <a:lnTo>
                  <a:pt x="2096633" y="892022"/>
                </a:lnTo>
                <a:lnTo>
                  <a:pt x="0" y="892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A3FAF719-0C0B-0E0F-EB07-D3F00D4054EE}"/>
              </a:ext>
            </a:extLst>
          </p:cNvPr>
          <p:cNvGrpSpPr/>
          <p:nvPr/>
        </p:nvGrpSpPr>
        <p:grpSpPr>
          <a:xfrm>
            <a:off x="12496800" y="3532248"/>
            <a:ext cx="5248903" cy="5818456"/>
            <a:chOff x="0" y="0"/>
            <a:chExt cx="6350000" cy="618998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B59310F9-DE10-4529-ABDA-06B737D16F56}"/>
                </a:ext>
              </a:extLst>
            </p:cNvPr>
            <p:cNvSpPr/>
            <p:nvPr/>
          </p:nvSpPr>
          <p:spPr>
            <a:xfrm>
              <a:off x="0" y="0"/>
              <a:ext cx="6350000" cy="6189980"/>
            </a:xfrm>
            <a:custGeom>
              <a:avLst/>
              <a:gdLst/>
              <a:ahLst/>
              <a:cxnLst/>
              <a:rect l="l" t="t" r="r" b="b"/>
              <a:pathLst>
                <a:path w="6350000" h="6189980">
                  <a:moveTo>
                    <a:pt x="5608320" y="4199890"/>
                  </a:moveTo>
                  <a:lnTo>
                    <a:pt x="5659120" y="3599180"/>
                  </a:lnTo>
                  <a:lnTo>
                    <a:pt x="4064000" y="3429000"/>
                  </a:lnTo>
                  <a:lnTo>
                    <a:pt x="6350000" y="3163570"/>
                  </a:lnTo>
                  <a:lnTo>
                    <a:pt x="6163310" y="1137920"/>
                  </a:lnTo>
                  <a:lnTo>
                    <a:pt x="5897880" y="1168400"/>
                  </a:lnTo>
                  <a:lnTo>
                    <a:pt x="5899150" y="5080"/>
                  </a:lnTo>
                  <a:lnTo>
                    <a:pt x="353060" y="0"/>
                  </a:lnTo>
                  <a:lnTo>
                    <a:pt x="351790" y="1657350"/>
                  </a:lnTo>
                  <a:lnTo>
                    <a:pt x="1681480" y="1658620"/>
                  </a:lnTo>
                  <a:lnTo>
                    <a:pt x="647700" y="1778000"/>
                  </a:lnTo>
                  <a:lnTo>
                    <a:pt x="767080" y="3077210"/>
                  </a:lnTo>
                  <a:lnTo>
                    <a:pt x="139700" y="3011170"/>
                  </a:lnTo>
                  <a:lnTo>
                    <a:pt x="0" y="4663440"/>
                  </a:lnTo>
                  <a:lnTo>
                    <a:pt x="842010" y="4753610"/>
                  </a:lnTo>
                  <a:lnTo>
                    <a:pt x="379730" y="4806950"/>
                  </a:lnTo>
                  <a:lnTo>
                    <a:pt x="506730" y="6189980"/>
                  </a:lnTo>
                  <a:lnTo>
                    <a:pt x="6022340" y="5549900"/>
                  </a:lnTo>
                  <a:lnTo>
                    <a:pt x="5895340" y="4166870"/>
                  </a:lnTo>
                  <a:lnTo>
                    <a:pt x="5608320" y="4199890"/>
                  </a:lnTo>
                  <a:close/>
                </a:path>
              </a:pathLst>
            </a:custGeom>
            <a:blipFill>
              <a:blip r:embed="rId12"/>
              <a:stretch>
                <a:fillRect l="-23018" r="-23018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19175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49157"/>
            <a:ext cx="9036930" cy="1784723"/>
            <a:chOff x="0" y="0"/>
            <a:chExt cx="12049240" cy="2379630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2049240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Offered </a:t>
              </a: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Services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72029"/>
              <a:ext cx="1067958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916079"/>
            <a:ext cx="7539863" cy="1702646"/>
            <a:chOff x="0" y="-47625"/>
            <a:chExt cx="10053151" cy="2270195"/>
          </a:xfrm>
        </p:grpSpPr>
        <p:sp>
          <p:nvSpPr>
            <p:cNvPr id="9" name="Freeform 9"/>
            <p:cNvSpPr/>
            <p:nvPr/>
          </p:nvSpPr>
          <p:spPr>
            <a:xfrm>
              <a:off x="0" y="81618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314169" y="-47625"/>
              <a:ext cx="8738982" cy="2270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Microbiology risk assessment across the entire manufacturing and New product development process (including RMs and Packaging materials)</a:t>
              </a:r>
              <a:endParaRPr lang="en-US" sz="24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786630"/>
            <a:ext cx="7539863" cy="1196340"/>
            <a:chOff x="0" y="0"/>
            <a:chExt cx="10053151" cy="1595120"/>
          </a:xfrm>
        </p:grpSpPr>
        <p:sp>
          <p:nvSpPr>
            <p:cNvPr id="12" name="Freeform 12"/>
            <p:cNvSpPr/>
            <p:nvPr/>
          </p:nvSpPr>
          <p:spPr>
            <a:xfrm>
              <a:off x="0" y="52095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314169" y="-47625"/>
              <a:ext cx="8738982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Preparation of facility and team for regulatory and stakeholder audits, including writing audit action plans, and CAPA post-audits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202045"/>
            <a:ext cx="7539863" cy="777240"/>
            <a:chOff x="0" y="0"/>
            <a:chExt cx="10053151" cy="1036320"/>
          </a:xfrm>
        </p:grpSpPr>
        <p:sp>
          <p:nvSpPr>
            <p:cNvPr id="15" name="Freeform 15"/>
            <p:cNvSpPr/>
            <p:nvPr/>
          </p:nvSpPr>
          <p:spPr>
            <a:xfrm>
              <a:off x="0" y="24155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314169" y="-47625"/>
              <a:ext cx="8738982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Audits of microbiology laboratories, facilities and suppliers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7184567"/>
            <a:ext cx="7539863" cy="1266629"/>
            <a:chOff x="0" y="-47625"/>
            <a:chExt cx="10053151" cy="1688839"/>
          </a:xfrm>
        </p:grpSpPr>
        <p:sp>
          <p:nvSpPr>
            <p:cNvPr id="18" name="Freeform 18"/>
            <p:cNvSpPr/>
            <p:nvPr/>
          </p:nvSpPr>
          <p:spPr>
            <a:xfrm>
              <a:off x="0" y="52095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314169" y="-47625"/>
              <a:ext cx="8738982" cy="1688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Failure investigation/trouble shooting  at manufacturing sites and in the </a:t>
              </a:r>
              <a:r>
                <a:rPr lang="en-US" sz="2400" dirty="0" err="1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laboratories,with</a:t>
              </a: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remediation of identified gaps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8635701"/>
            <a:ext cx="7539863" cy="777240"/>
            <a:chOff x="0" y="0"/>
            <a:chExt cx="10053151" cy="1036320"/>
          </a:xfrm>
        </p:grpSpPr>
        <p:sp>
          <p:nvSpPr>
            <p:cNvPr id="21" name="Freeform 21"/>
            <p:cNvSpPr/>
            <p:nvPr/>
          </p:nvSpPr>
          <p:spPr>
            <a:xfrm>
              <a:off x="0" y="24155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314169" y="-47625"/>
              <a:ext cx="8738982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Microbiological Qualification of sterilization processes for Steam, Gamma and EO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-1019175"/>
            <a:ext cx="18288000" cy="2340491"/>
            <a:chOff x="0" y="0"/>
            <a:chExt cx="24384000" cy="3120655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9144000" y="2951798"/>
            <a:ext cx="7539863" cy="1196340"/>
            <a:chOff x="0" y="0"/>
            <a:chExt cx="10053151" cy="1595120"/>
          </a:xfrm>
        </p:grpSpPr>
        <p:sp>
          <p:nvSpPr>
            <p:cNvPr id="26" name="Freeform 26"/>
            <p:cNvSpPr/>
            <p:nvPr/>
          </p:nvSpPr>
          <p:spPr>
            <a:xfrm>
              <a:off x="0" y="536787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1314169" y="-47625"/>
              <a:ext cx="8738982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Drive/facilitate Rapid microbiological methods for quick (24 </a:t>
              </a:r>
              <a:r>
                <a:rPr lang="en-US" sz="2400" dirty="0" err="1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hrs</a:t>
              </a: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to 72 </a:t>
              </a:r>
              <a:r>
                <a:rPr lang="en-US" sz="2400" dirty="0" err="1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hrs</a:t>
              </a: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) product release to the markets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0" y="4409132"/>
            <a:ext cx="7539863" cy="1196340"/>
            <a:chOff x="0" y="0"/>
            <a:chExt cx="10053151" cy="1595120"/>
          </a:xfrm>
        </p:grpSpPr>
        <p:sp>
          <p:nvSpPr>
            <p:cNvPr id="29" name="Freeform 29"/>
            <p:cNvSpPr/>
            <p:nvPr/>
          </p:nvSpPr>
          <p:spPr>
            <a:xfrm>
              <a:off x="0" y="52095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1314169" y="-47625"/>
              <a:ext cx="8738982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Implement Data Integrity risk assessment (DIRA) and contamination control strategies (CCS)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4000" y="5826928"/>
            <a:ext cx="7539863" cy="1266629"/>
            <a:chOff x="0" y="-47625"/>
            <a:chExt cx="10053151" cy="1688839"/>
          </a:xfrm>
        </p:grpSpPr>
        <p:sp>
          <p:nvSpPr>
            <p:cNvPr id="32" name="Freeform 32"/>
            <p:cNvSpPr/>
            <p:nvPr/>
          </p:nvSpPr>
          <p:spPr>
            <a:xfrm>
              <a:off x="0" y="52095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1314169" y="-47625"/>
              <a:ext cx="8738982" cy="1688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Establishing Microbiological labs and Quality Management Systems (QMS) for greenfield projects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44000" y="7287432"/>
            <a:ext cx="7539863" cy="830612"/>
            <a:chOff x="0" y="-47625"/>
            <a:chExt cx="10053151" cy="1107483"/>
          </a:xfrm>
        </p:grpSpPr>
        <p:sp>
          <p:nvSpPr>
            <p:cNvPr id="35" name="Freeform 35"/>
            <p:cNvSpPr/>
            <p:nvPr/>
          </p:nvSpPr>
          <p:spPr>
            <a:xfrm>
              <a:off x="0" y="24155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1314169" y="-47625"/>
              <a:ext cx="8738982" cy="1107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Facilitate/lead creation of new microbiological claims and demos (including pre and probiotics)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144000" y="8418818"/>
            <a:ext cx="7544779" cy="830612"/>
            <a:chOff x="0" y="68969"/>
            <a:chExt cx="10059706" cy="1107482"/>
          </a:xfrm>
        </p:grpSpPr>
        <p:sp>
          <p:nvSpPr>
            <p:cNvPr id="38" name="Freeform 38"/>
            <p:cNvSpPr/>
            <p:nvPr/>
          </p:nvSpPr>
          <p:spPr>
            <a:xfrm>
              <a:off x="0" y="241554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2"/>
                  </a:lnTo>
                  <a:lnTo>
                    <a:pt x="0" y="55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1320724" y="68969"/>
              <a:ext cx="8738982" cy="1107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Prepare organization for Lab of the future/future generation of microbiologists </a:t>
              </a:r>
            </a:p>
          </p:txBody>
        </p:sp>
      </p:grpSp>
      <p:sp>
        <p:nvSpPr>
          <p:cNvPr id="40" name="Rectangle 2">
            <a:extLst>
              <a:ext uri="{FF2B5EF4-FFF2-40B4-BE49-F238E27FC236}">
                <a16:creationId xmlns:a16="http://schemas.microsoft.com/office/drawing/2014/main" id="{37F005AC-121F-368B-CFEB-7EA0CFA4F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427" y="9647552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9A57A2-5F08-D2E1-F035-E678467F8D00}"/>
              </a:ext>
            </a:extLst>
          </p:cNvPr>
          <p:cNvSpPr txBox="1"/>
          <p:nvPr/>
        </p:nvSpPr>
        <p:spPr>
          <a:xfrm>
            <a:off x="4796913" y="4328340"/>
            <a:ext cx="9593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19175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492007"/>
            <a:ext cx="9036930" cy="1841874"/>
            <a:chOff x="0" y="-76200"/>
            <a:chExt cx="12049240" cy="2455831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2049240" cy="152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Contact Details</a:t>
              </a:r>
              <a:endParaRPr lang="en-US" sz="6999" b="1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72029"/>
              <a:ext cx="1067958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-1019175"/>
            <a:ext cx="18288000" cy="2340491"/>
            <a:chOff x="0" y="0"/>
            <a:chExt cx="24384000" cy="3120655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40" name="Rectangle 2">
            <a:extLst>
              <a:ext uri="{FF2B5EF4-FFF2-40B4-BE49-F238E27FC236}">
                <a16:creationId xmlns:a16="http://schemas.microsoft.com/office/drawing/2014/main" id="{37F005AC-121F-368B-CFEB-7EA0CFA4F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427" y="9647552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2" name="Graphic 51" descr="Envelope">
            <a:extLst>
              <a:ext uri="{FF2B5EF4-FFF2-40B4-BE49-F238E27FC236}">
                <a16:creationId xmlns:a16="http://schemas.microsoft.com/office/drawing/2014/main" id="{A0AB4668-FBCF-1B54-D038-C0C198374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8713" y="4113026"/>
            <a:ext cx="396369" cy="365125"/>
          </a:xfrm>
          <a:prstGeom prst="rect">
            <a:avLst/>
          </a:prstGeom>
        </p:spPr>
      </p:pic>
      <p:pic>
        <p:nvPicPr>
          <p:cNvPr id="53" name="Graphic 52" descr="Receiver">
            <a:extLst>
              <a:ext uri="{FF2B5EF4-FFF2-40B4-BE49-F238E27FC236}">
                <a16:creationId xmlns:a16="http://schemas.microsoft.com/office/drawing/2014/main" id="{845BC31A-092B-3858-58B5-D3CAC11B3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8713" y="3198251"/>
            <a:ext cx="396369" cy="313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3B1BFDB-512E-7843-A4CB-56B54D796D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63" y="4976553"/>
            <a:ext cx="489268" cy="4892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DFE6521-BB38-A516-A1FB-CF14F1B8ACC9}"/>
              </a:ext>
            </a:extLst>
          </p:cNvPr>
          <p:cNvSpPr txBox="1"/>
          <p:nvPr/>
        </p:nvSpPr>
        <p:spPr>
          <a:xfrm>
            <a:off x="2905095" y="3103048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ios" panose="020B0604020202020204" charset="0"/>
              </a:rPr>
              <a:t>+91 9821937240</a:t>
            </a:r>
            <a:endParaRPr lang="en-IN" sz="2400" b="1" dirty="0">
              <a:latin typeface="Helios" panose="020B060402020202020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40B739-813F-4DDD-D2DF-FA835B8CE5C0}"/>
              </a:ext>
            </a:extLst>
          </p:cNvPr>
          <p:cNvSpPr txBox="1"/>
          <p:nvPr/>
        </p:nvSpPr>
        <p:spPr>
          <a:xfrm>
            <a:off x="2905095" y="4053202"/>
            <a:ext cx="341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ios" panose="020B0604020202020204" charset="0"/>
                <a:hlinkClick r:id="rId9"/>
              </a:rPr>
              <a:t>1008vipa@gmail.com</a:t>
            </a:r>
            <a:r>
              <a:rPr lang="en-US" sz="2400" b="1" dirty="0">
                <a:latin typeface="Helios" panose="020B0604020202020204" charset="0"/>
              </a:rPr>
              <a:t> </a:t>
            </a:r>
            <a:endParaRPr lang="en-IN" sz="2400" b="1" dirty="0">
              <a:latin typeface="Helios" panose="020B060402020202020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E1E3DB-26DE-C0AC-0BC9-613A0B986817}"/>
              </a:ext>
            </a:extLst>
          </p:cNvPr>
          <p:cNvSpPr txBox="1"/>
          <p:nvPr/>
        </p:nvSpPr>
        <p:spPr>
          <a:xfrm>
            <a:off x="2905095" y="4996032"/>
            <a:ext cx="6853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0" dirty="0">
                <a:effectLst/>
                <a:latin typeface="Helios" panose="020B0604020202020204" charset="0"/>
                <a:hlinkClick r:id="rId10"/>
              </a:rPr>
              <a:t>www.linkedin.com/in/pinakin-shah-63002235/</a:t>
            </a:r>
            <a:r>
              <a:rPr lang="en-IN" sz="2400" b="1" i="0" dirty="0">
                <a:effectLst/>
                <a:latin typeface="Helios" panose="020B0604020202020204" charset="0"/>
              </a:rPr>
              <a:t> </a:t>
            </a:r>
            <a:endParaRPr lang="en-IN" sz="2400" b="1" dirty="0">
              <a:latin typeface="Helio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84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455</Words>
  <Application>Microsoft Office PowerPoint</Application>
  <PresentationFormat>Custom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Helios</vt:lpstr>
      <vt:lpstr>Calibri</vt:lpstr>
      <vt:lpstr>Klein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Company Name</dc:title>
  <dc:creator>Shobhit Shah</dc:creator>
  <cp:lastModifiedBy>Jinish Varaiya</cp:lastModifiedBy>
  <cp:revision>13</cp:revision>
  <dcterms:created xsi:type="dcterms:W3CDTF">2006-08-16T00:00:00Z</dcterms:created>
  <dcterms:modified xsi:type="dcterms:W3CDTF">2024-10-11T14:51:27Z</dcterms:modified>
  <dc:identifier>DAGRmPAvQBo</dc:identifier>
</cp:coreProperties>
</file>